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9" r:id="rId20"/>
    <p:sldId id="280" r:id="rId21"/>
    <p:sldId id="274" r:id="rId22"/>
    <p:sldId id="275" r:id="rId23"/>
    <p:sldId id="276" r:id="rId24"/>
    <p:sldId id="277" r:id="rId25"/>
    <p:sldId id="281" r:id="rId26"/>
    <p:sldId id="282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7FF"/>
    <a:srgbClr val="1A76D2"/>
    <a:srgbClr val="F5B742"/>
    <a:srgbClr val="2BB6B3"/>
    <a:srgbClr val="6CDCDB"/>
    <a:srgbClr val="2A7EFA"/>
    <a:srgbClr val="A4C7FD"/>
    <a:srgbClr val="C01663"/>
    <a:srgbClr val="F9A595"/>
    <a:srgbClr val="FFEC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229350"/>
            <a:ext cx="12192000" cy="6286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2497135"/>
            <a:ext cx="9144000" cy="1566863"/>
          </a:xfrm>
        </p:spPr>
        <p:txBody>
          <a:bodyPr anchor="b"/>
          <a:lstStyle>
            <a:lvl1pPr algn="ctr">
              <a:defRPr sz="6000"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عنوان دانشگاه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557838"/>
            <a:ext cx="9144000" cy="500062"/>
          </a:xfrm>
        </p:spPr>
        <p:txBody>
          <a:bodyPr/>
          <a:lstStyle>
            <a:lvl1pPr marL="0" indent="0" algn="ctr">
              <a:buNone/>
              <a:defRPr sz="2400">
                <a:cs typeface="B Yekan" panose="00000400000000000000" pitchFamily="2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a-IR" dirty="0"/>
              <a:t>سال ارزیابی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E5EEC9B-CD2A-4754-8EC3-CEE906132AAA}" type="datetimeFigureOut">
              <a:rPr lang="en-US" smtClean="0"/>
              <a:pPr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آدرس وب سایت کمیته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764881" y="301618"/>
            <a:ext cx="2662237" cy="1857377"/>
          </a:xfrm>
        </p:spPr>
        <p:txBody>
          <a:bodyPr>
            <a:normAutofit/>
          </a:bodyPr>
          <a:lstStyle>
            <a:lvl1pPr marL="0" indent="0" algn="ctr" rtl="1">
              <a:buNone/>
              <a:defRPr sz="2000"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لوگوی کمیته تحقیقات و فناوری</a:t>
            </a:r>
            <a:endParaRPr lang="en-US" dirty="0"/>
          </a:p>
        </p:txBody>
      </p:sp>
      <p:sp>
        <p:nvSpPr>
          <p:cNvPr id="8" name="Isosceles Triangle 7"/>
          <p:cNvSpPr/>
          <p:nvPr userDrawn="1"/>
        </p:nvSpPr>
        <p:spPr>
          <a:xfrm rot="19756968">
            <a:off x="-456206" y="-141317"/>
            <a:ext cx="1676563" cy="1381675"/>
          </a:xfrm>
          <a:prstGeom prst="triangle">
            <a:avLst>
              <a:gd name="adj" fmla="val 465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 userDrawn="1"/>
        </p:nvSpPr>
        <p:spPr>
          <a:xfrm rot="16200000">
            <a:off x="10662881" y="153703"/>
            <a:ext cx="1676563" cy="1381675"/>
          </a:xfrm>
          <a:prstGeom prst="triangle">
            <a:avLst>
              <a:gd name="adj" fmla="val 465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70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57524" y="2171699"/>
            <a:ext cx="6296025" cy="861722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rgbClr val="1B7895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مقالات منتشر شده 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1B78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1B789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1B78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4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1B78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95975" y="0"/>
            <a:ext cx="6296025" cy="861722"/>
          </a:xfrm>
        </p:spPr>
        <p:txBody>
          <a:bodyPr anchor="b">
            <a:noAutofit/>
          </a:bodyPr>
          <a:lstStyle>
            <a:lvl1pPr algn="r">
              <a:defRPr sz="4400" baseline="0">
                <a:solidFill>
                  <a:srgbClr val="1B7895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ردیف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1B789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1B78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6715219" y="1138951"/>
            <a:ext cx="5057681" cy="4350773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1B7895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صفحه اول با هایلایت نام دانشجو و افیلیشن کمیته، سال انتشار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914494" y="3876859"/>
            <a:ext cx="5572031" cy="1589901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1B7895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بخش تقدیر و تشکر برای مقالات منتج از طرح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914494" y="1138951"/>
            <a:ext cx="5572031" cy="2590088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1B7895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صفحه نشان دهنده ایندکس مقاله در نمایه ها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7EEB05A-30A6-61C0-CE00-A6B3C5227AB4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914493" y="5578207"/>
            <a:ext cx="10858407" cy="778143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1B7895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لینک مقاله </a:t>
            </a:r>
          </a:p>
        </p:txBody>
      </p:sp>
    </p:spTree>
    <p:extLst>
      <p:ext uri="{BB962C8B-B14F-4D97-AF65-F5344CB8AC3E}">
        <p14:creationId xmlns:p14="http://schemas.microsoft.com/office/powerpoint/2010/main" val="2504458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3038" y="2171699"/>
            <a:ext cx="9286556" cy="861722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chemeClr val="accent3">
                    <a:lumMod val="50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ارائه سخنرانی و پوستر در همایش های علمی 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49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458325" y="0"/>
            <a:ext cx="2733675" cy="861722"/>
          </a:xfrm>
        </p:spPr>
        <p:txBody>
          <a:bodyPr anchor="b">
            <a:noAutofit/>
          </a:bodyPr>
          <a:lstStyle>
            <a:lvl1pPr algn="r">
              <a:defRPr sz="4400" baseline="0">
                <a:solidFill>
                  <a:schemeClr val="bg2">
                    <a:lumMod val="2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ردیف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7958138" y="1138951"/>
            <a:ext cx="4000500" cy="4760362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chemeClr val="bg2">
                    <a:lumMod val="2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گواهی ارائه توسط دانشجو</a:t>
            </a:r>
          </a:p>
        </p:txBody>
      </p:sp>
      <p:sp>
        <p:nvSpPr>
          <p:cNvPr id="13" name="Title 1"/>
          <p:cNvSpPr txBox="1">
            <a:spLocks/>
          </p:cNvSpPr>
          <p:nvPr userDrawn="1"/>
        </p:nvSpPr>
        <p:spPr>
          <a:xfrm>
            <a:off x="4791119" y="3680"/>
            <a:ext cx="4452940" cy="5782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baseline="0">
                <a:solidFill>
                  <a:srgbClr val="1B7895"/>
                </a:solidFill>
                <a:latin typeface="+mj-lt"/>
                <a:ea typeface="+mj-ea"/>
                <a:cs typeface="B Yekan" panose="00000400000000000000" pitchFamily="2" charset="-78"/>
              </a:defRPr>
            </a:lvl1pPr>
          </a:lstStyle>
          <a:p>
            <a:endParaRPr lang="en-US" sz="2400" b="0" i="0" dirty="0">
              <a:solidFill>
                <a:srgbClr val="0070C0"/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3947792" y="1138951"/>
            <a:ext cx="3748316" cy="4760362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chemeClr val="bg2">
                    <a:lumMod val="2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گواهی پوستر یا سخنرانی برتر </a:t>
            </a:r>
          </a:p>
          <a:p>
            <a:pPr lvl="0"/>
            <a:r>
              <a:rPr lang="fa-IR" dirty="0"/>
              <a:t>(در صورت وجود) 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99460" y="1138951"/>
            <a:ext cx="3748316" cy="4760362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chemeClr val="bg2">
                    <a:lumMod val="2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خلاصه مقاله با هایلایت افیلیشن کمیته یا تصویر صفحه کتابچه </a:t>
            </a:r>
          </a:p>
        </p:txBody>
      </p:sp>
    </p:spTree>
    <p:extLst>
      <p:ext uri="{BB962C8B-B14F-4D97-AF65-F5344CB8AC3E}">
        <p14:creationId xmlns:p14="http://schemas.microsoft.com/office/powerpoint/2010/main" val="119387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3038" y="2171698"/>
            <a:ext cx="9286556" cy="1557339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chemeClr val="accent2">
                    <a:lumMod val="7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کسب عنوان پژوهشگر برجسته کشوری </a:t>
            </a:r>
            <a:br>
              <a:rPr lang="fa-IR" dirty="0"/>
            </a:br>
            <a:r>
              <a:rPr lang="fa-IR" dirty="0"/>
              <a:t>بر اساس بند کاف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1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458325" y="0"/>
            <a:ext cx="2733675" cy="861722"/>
          </a:xfrm>
        </p:spPr>
        <p:txBody>
          <a:bodyPr anchor="b">
            <a:noAutofit/>
          </a:bodyPr>
          <a:lstStyle>
            <a:lvl1pPr algn="r">
              <a:defRPr sz="4400" baseline="0">
                <a:solidFill>
                  <a:schemeClr val="accent2">
                    <a:lumMod val="7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ردیف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900113" y="1138951"/>
            <a:ext cx="11058525" cy="4760362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chemeClr val="accent2">
                    <a:lumMod val="7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گواهی تایید وزارتی </a:t>
            </a:r>
          </a:p>
        </p:txBody>
      </p:sp>
    </p:spTree>
    <p:extLst>
      <p:ext uri="{BB962C8B-B14F-4D97-AF65-F5344CB8AC3E}">
        <p14:creationId xmlns:p14="http://schemas.microsoft.com/office/powerpoint/2010/main" val="816668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3038" y="2171698"/>
            <a:ext cx="9286556" cy="1557339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rgbClr val="3064CB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برگزاری کنگره سراسری، مدارس فصلی و بین المللی، تورهای پژوهشی و فناوری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67900" y="28573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055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28913" y="171451"/>
            <a:ext cx="9286556" cy="685799"/>
          </a:xfrm>
        </p:spPr>
        <p:txBody>
          <a:bodyPr anchor="b">
            <a:noAutofit/>
          </a:bodyPr>
          <a:lstStyle>
            <a:lvl1pPr algn="ctr">
              <a:defRPr sz="3600" baseline="0">
                <a:solidFill>
                  <a:srgbClr val="C01663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برگزاری کنگره سالیانه دانشجویان کل کشور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9" y="5405439"/>
            <a:ext cx="1461782" cy="1461782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900113" y="1138951"/>
            <a:ext cx="11058525" cy="4760362"/>
          </a:xfrm>
        </p:spPr>
        <p:txBody>
          <a:bodyPr>
            <a:normAutofit/>
          </a:bodyPr>
          <a:lstStyle>
            <a:lvl1pPr marL="0" indent="0" algn="ctr" rtl="1">
              <a:buNone/>
              <a:defRPr sz="2400" b="0" baseline="0">
                <a:solidFill>
                  <a:srgbClr val="F9A595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ابلاغ صادره از وزارت</a:t>
            </a:r>
          </a:p>
        </p:txBody>
      </p:sp>
    </p:spTree>
    <p:extLst>
      <p:ext uri="{BB962C8B-B14F-4D97-AF65-F5344CB8AC3E}">
        <p14:creationId xmlns:p14="http://schemas.microsoft.com/office/powerpoint/2010/main" val="4058596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3038" y="2171698"/>
            <a:ext cx="9286556" cy="1557339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rgbClr val="1A76D2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برگزاری مدارس / کنگره منطقه ای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chool - Free time and date icons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15710"/>
            <a:ext cx="1908175" cy="190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80062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R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04862" y="320676"/>
            <a:ext cx="7805738" cy="693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>
              <a:defRPr sz="2800" baseline="0"/>
            </a:lvl1pPr>
          </a:lstStyle>
          <a:p>
            <a:r>
              <a:rPr lang="fa-IR" dirty="0"/>
              <a:t>لینک اطلاع رسانی و ثبت نام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9415462" y="320677"/>
            <a:ext cx="2324098" cy="693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algn="r" rtl="1">
              <a:defRPr sz="1800" baseline="0">
                <a:solidFill>
                  <a:srgbClr val="002060"/>
                </a:solidFill>
                <a:cs typeface="B Yekan" panose="00000400000000000000" pitchFamily="2" charset="-78"/>
                <a:sym typeface="Wingdings 2" panose="05020102010507070707" pitchFamily="18" charset="2"/>
              </a:defRPr>
            </a:lvl1pPr>
          </a:lstStyle>
          <a:p>
            <a:pPr lvl="0"/>
            <a:r>
              <a:rPr lang="fa-IR" dirty="0"/>
              <a:t>نوع همکاری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777"/>
            <a:ext cx="888637" cy="888637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88637" y="1486057"/>
            <a:ext cx="3483338" cy="4562046"/>
          </a:xfrm>
        </p:spPr>
        <p:txBody>
          <a:bodyPr>
            <a:normAutofit/>
          </a:bodyPr>
          <a:lstStyle>
            <a:lvl1pPr marL="0" indent="0" algn="ctr" rtl="1">
              <a:buNone/>
              <a:defRPr sz="200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واضح از پوستر با مشخصات ذکر شده در آیین نامه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8307977" y="1496616"/>
            <a:ext cx="3624693" cy="4562046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از لیست شرکت کنندگان با مشخصات ذکر شده در آیین نامه</a:t>
            </a:r>
            <a:endParaRPr lang="en-US" dirty="0"/>
          </a:p>
        </p:txBody>
      </p:sp>
      <p:sp>
        <p:nvSpPr>
          <p:cNvPr id="8" name="Chord 7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School - Free time and date icons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580707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D568D2-5C76-4171-FC80-835178F6526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550069" y="1496616"/>
            <a:ext cx="3624693" cy="4562046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مجوز فوکال پوینت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37737" y="2266659"/>
            <a:ext cx="9144000" cy="1566863"/>
          </a:xfrm>
        </p:spPr>
        <p:txBody>
          <a:bodyPr anchor="b">
            <a:noAutofit/>
          </a:bodyPr>
          <a:lstStyle>
            <a:lvl1pPr algn="ctr">
              <a:defRPr sz="4800" baseline="0">
                <a:solidFill>
                  <a:srgbClr val="4559EE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فعالیت های مرتبط با ارتقای مهارت های پژوهشی و فناوری دانشجویان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024" y="100032"/>
            <a:ext cx="2090431" cy="209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0352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R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04862" y="320676"/>
            <a:ext cx="7805738" cy="693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>
              <a:defRPr sz="2800" baseline="0"/>
            </a:lvl1pPr>
          </a:lstStyle>
          <a:p>
            <a:r>
              <a:rPr lang="fa-IR" dirty="0"/>
              <a:t>لینک اطلاع رسانی و ثبت نام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9415462" y="320677"/>
            <a:ext cx="2324098" cy="693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algn="r" rtl="1">
              <a:defRPr sz="1800" baseline="0">
                <a:solidFill>
                  <a:srgbClr val="002060"/>
                </a:solidFill>
                <a:cs typeface="B Yekan" panose="00000400000000000000" pitchFamily="2" charset="-78"/>
                <a:sym typeface="Wingdings 2" panose="05020102010507070707" pitchFamily="18" charset="2"/>
              </a:defRPr>
            </a:lvl1pPr>
          </a:lstStyle>
          <a:p>
            <a:pPr lvl="0"/>
            <a:r>
              <a:rPr lang="fa-IR" dirty="0"/>
              <a:t>نوع همکاری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777"/>
            <a:ext cx="888637" cy="888637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04862" y="5526397"/>
            <a:ext cx="11127809" cy="693738"/>
          </a:xfrm>
        </p:spPr>
        <p:txBody>
          <a:bodyPr>
            <a:normAutofit/>
          </a:bodyPr>
          <a:lstStyle>
            <a:lvl1pPr marL="0" indent="0" algn="ctr" rtl="1">
              <a:buNone/>
              <a:defRPr sz="200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لینک ویدئو  از برگزاری 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6293893" y="1209313"/>
            <a:ext cx="5638778" cy="4133475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1 از برگزاری مدرسه یا کنگره</a:t>
            </a:r>
            <a:endParaRPr lang="en-US" dirty="0"/>
          </a:p>
        </p:txBody>
      </p:sp>
      <p:sp>
        <p:nvSpPr>
          <p:cNvPr id="8" name="Chord 7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School - Free time and date icons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5807075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0D568D2-5C76-4171-FC80-835178F6526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4862" y="1209313"/>
            <a:ext cx="5369968" cy="4133475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2 از برگزاری مدرسه یا کنگره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541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3038" y="2171698"/>
            <a:ext cx="9286556" cy="1557339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rgbClr val="2BB6B3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تورها و بازدیدها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4440" y="174138"/>
            <a:ext cx="1997560" cy="1997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6460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R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04862" y="320676"/>
            <a:ext cx="7805738" cy="693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>
              <a:defRPr sz="2800" baseline="0"/>
            </a:lvl1pPr>
          </a:lstStyle>
          <a:p>
            <a:r>
              <a:rPr lang="fa-IR" dirty="0"/>
              <a:t>لینک اطلاع رسانی و ثبت نام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9415462" y="320677"/>
            <a:ext cx="2324098" cy="693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algn="r" rtl="1">
              <a:defRPr sz="1800" baseline="0">
                <a:solidFill>
                  <a:srgbClr val="002060"/>
                </a:solidFill>
                <a:cs typeface="B Yekan" panose="00000400000000000000" pitchFamily="2" charset="-78"/>
                <a:sym typeface="Wingdings 2" panose="05020102010507070707" pitchFamily="18" charset="2"/>
              </a:defRPr>
            </a:lvl1pPr>
          </a:lstStyle>
          <a:p>
            <a:pPr lvl="0"/>
            <a:r>
              <a:rPr lang="fa-IR" dirty="0"/>
              <a:t>نوع همکاری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777"/>
            <a:ext cx="888637" cy="888637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44318" y="1630354"/>
            <a:ext cx="3483338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واضح از پوستر با مشخصات ذکر شده در آیین نامه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4135802" y="1630353"/>
            <a:ext cx="3706313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از لیست شرکت کنندگان با مشخصات ذکر شده در آیین نامه</a:t>
            </a:r>
            <a:endParaRPr lang="en-US" dirty="0"/>
          </a:p>
        </p:txBody>
      </p:sp>
      <p:sp>
        <p:nvSpPr>
          <p:cNvPr id="8" name="Chord 7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8132399" y="1630354"/>
            <a:ext cx="3916725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یا لینک ویدئو بازدید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6" y="5476381"/>
            <a:ext cx="1183170" cy="118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837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3038" y="2171698"/>
            <a:ext cx="9286556" cy="1557339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rgbClr val="F5B742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استارت آپ ها و آوردگاه های </a:t>
            </a:r>
            <a:br>
              <a:rPr lang="fa-IR" dirty="0"/>
            </a:br>
            <a:r>
              <a:rPr lang="fa-IR" dirty="0"/>
              <a:t>نوآوری و فناوری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7238" y="156569"/>
            <a:ext cx="1915113" cy="1915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4148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R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04862" y="320676"/>
            <a:ext cx="7805738" cy="693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>
              <a:defRPr sz="2800" baseline="0"/>
            </a:lvl1pPr>
          </a:lstStyle>
          <a:p>
            <a:r>
              <a:rPr lang="fa-IR" dirty="0"/>
              <a:t>لینک اطلاع رسانی و ثبت نام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9415462" y="320677"/>
            <a:ext cx="2324098" cy="693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algn="r" rtl="1">
              <a:defRPr sz="1800" baseline="0">
                <a:solidFill>
                  <a:srgbClr val="002060"/>
                </a:solidFill>
                <a:cs typeface="B Yekan" panose="00000400000000000000" pitchFamily="2" charset="-78"/>
                <a:sym typeface="Wingdings 2" panose="05020102010507070707" pitchFamily="18" charset="2"/>
              </a:defRPr>
            </a:lvl1pPr>
          </a:lstStyle>
          <a:p>
            <a:pPr lvl="0"/>
            <a:r>
              <a:rPr lang="fa-IR" dirty="0"/>
              <a:t>نوع همکاری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777"/>
            <a:ext cx="888637" cy="888637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44318" y="1630354"/>
            <a:ext cx="3483338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واضح از پوستر با مشخصات ذکر شده در آیین نامه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4135802" y="1630353"/>
            <a:ext cx="3706313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از لیست شرکت کنندگان با مشخصات ذکر شده در آیین نامه</a:t>
            </a:r>
            <a:endParaRPr lang="en-US" dirty="0"/>
          </a:p>
        </p:txBody>
      </p:sp>
      <p:sp>
        <p:nvSpPr>
          <p:cNvPr id="8" name="Chord 7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FFEC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F9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8132399" y="1630354"/>
            <a:ext cx="3916725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برنامه برگزار شده یا لینک کلیپ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579" y="5561081"/>
            <a:ext cx="1160394" cy="116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096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3038" y="2171698"/>
            <a:ext cx="9286556" cy="1557339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rgbClr val="00B0F0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فعالیت های ویژه</a:t>
            </a:r>
            <a:endParaRPr lang="en-US" dirty="0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70287D-2062-8D8F-6BF3-D805B7DC64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8" y="5519692"/>
            <a:ext cx="1201783" cy="120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810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R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04862" y="320676"/>
            <a:ext cx="7805738" cy="693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>
              <a:defRPr sz="2800" baseline="0"/>
            </a:lvl1pPr>
          </a:lstStyle>
          <a:p>
            <a:r>
              <a:rPr lang="fa-IR" dirty="0"/>
              <a:t>لینک یا اطلاعات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9415462" y="320677"/>
            <a:ext cx="2324098" cy="693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algn="r" rtl="1">
              <a:defRPr sz="1800" baseline="0">
                <a:solidFill>
                  <a:srgbClr val="002060"/>
                </a:solidFill>
                <a:cs typeface="B Yekan" panose="00000400000000000000" pitchFamily="2" charset="-78"/>
                <a:sym typeface="Wingdings 2" panose="05020102010507070707" pitchFamily="18" charset="2"/>
              </a:defRPr>
            </a:lvl1pPr>
          </a:lstStyle>
          <a:p>
            <a:pPr lvl="0"/>
            <a:r>
              <a:rPr lang="fa-IR" dirty="0"/>
              <a:t>نوع همکاری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777"/>
            <a:ext cx="888637" cy="888637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44318" y="1630354"/>
            <a:ext cx="3483338" cy="3438035"/>
          </a:xfrm>
        </p:spPr>
        <p:txBody>
          <a:bodyPr>
            <a:normAutofit/>
          </a:bodyPr>
          <a:lstStyle>
            <a:lvl1pPr marL="0" indent="0" algn="ctr" rtl="1">
              <a:buNone/>
              <a:defRPr sz="200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از فعالیت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4135802" y="1630353"/>
            <a:ext cx="3706313" cy="3438035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سند 2 از شرح فعالیت</a:t>
            </a:r>
            <a:endParaRPr lang="en-US" dirty="0"/>
          </a:p>
        </p:txBody>
      </p:sp>
      <p:sp>
        <p:nvSpPr>
          <p:cNvPr id="8" name="Chord 7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8132399" y="1630355"/>
            <a:ext cx="3916725" cy="3438034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سند 1 از شرح فعالیت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579" y="5561081"/>
            <a:ext cx="1160394" cy="1160394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A8F6A19-C7A6-3E95-B3D4-4A54FBC5BC74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85801" y="5200390"/>
            <a:ext cx="11363324" cy="1223555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شرح مختصری از فعالیت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81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37737" y="2800350"/>
            <a:ext cx="9144000" cy="1033172"/>
          </a:xfrm>
        </p:spPr>
        <p:txBody>
          <a:bodyPr anchor="b">
            <a:noAutofit/>
          </a:bodyPr>
          <a:lstStyle>
            <a:lvl1pPr algn="ctr">
              <a:defRPr sz="4800" baseline="0">
                <a:solidFill>
                  <a:srgbClr val="4559EE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عنوان حوزه فعالیت ، برای مثال کارگاه های روش تحقیق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4549" y="152400"/>
            <a:ext cx="1576388" cy="1576388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868606" y="5457825"/>
            <a:ext cx="102441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000" dirty="0">
                <a:solidFill>
                  <a:srgbClr val="FF0000"/>
                </a:solidFill>
                <a:cs typeface="B Traffic" panose="00000400000000000000" pitchFamily="2" charset="-78"/>
              </a:rPr>
              <a:t>توجه</a:t>
            </a:r>
            <a:r>
              <a:rPr lang="fa-IR" sz="2000" baseline="0" dirty="0">
                <a:solidFill>
                  <a:srgbClr val="FF0000"/>
                </a:solidFill>
                <a:cs typeface="B Traffic" panose="00000400000000000000" pitchFamily="2" charset="-78"/>
              </a:rPr>
              <a:t> : </a:t>
            </a:r>
            <a:r>
              <a:rPr lang="fa-IR" sz="2000" dirty="0">
                <a:solidFill>
                  <a:srgbClr val="FF0000"/>
                </a:solidFill>
                <a:cs typeface="B Traffic" panose="00000400000000000000" pitchFamily="2" charset="-78"/>
              </a:rPr>
              <a:t>برای هر حوزه فعالیت شامل کارگاه های روش تحقیق، روش های آزمایشگاهی، آمار، نگارش مقاله،</a:t>
            </a:r>
            <a:r>
              <a:rPr lang="fa-IR" sz="2000" baseline="0" dirty="0">
                <a:solidFill>
                  <a:srgbClr val="FF0000"/>
                </a:solidFill>
                <a:cs typeface="B Traffic" panose="00000400000000000000" pitchFamily="2" charset="-78"/>
              </a:rPr>
              <a:t> نوآوری و فناوری ، آموزش نحوه ارائه علمی و نشست های علمی، این اسلاید را کپی و در ابتدای بخش قرار دهید</a:t>
            </a:r>
            <a:endParaRPr lang="en-US" sz="2000" dirty="0">
              <a:solidFill>
                <a:srgbClr val="FF0000"/>
              </a:solidFill>
              <a:cs typeface="B Traffic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6037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R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04862" y="320676"/>
            <a:ext cx="7805738" cy="693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>
              <a:defRPr sz="2800" baseline="0"/>
            </a:lvl1pPr>
          </a:lstStyle>
          <a:p>
            <a:r>
              <a:rPr lang="fa-IR" dirty="0"/>
              <a:t>لینک اطلاع رسانی و ثبت نام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 hasCustomPrompt="1"/>
          </p:nvPr>
        </p:nvSpPr>
        <p:spPr>
          <a:xfrm>
            <a:off x="9415462" y="320677"/>
            <a:ext cx="2324098" cy="693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algn="r" rtl="1">
              <a:defRPr sz="1800" baseline="0">
                <a:solidFill>
                  <a:srgbClr val="002060"/>
                </a:solidFill>
                <a:cs typeface="B Yekan" panose="00000400000000000000" pitchFamily="2" charset="-78"/>
                <a:sym typeface="Wingdings 2" panose="05020102010507070707" pitchFamily="18" charset="2"/>
              </a:defRPr>
            </a:lvl1pPr>
          </a:lstStyle>
          <a:p>
            <a:pPr lvl="0"/>
            <a:r>
              <a:rPr lang="fa-IR" dirty="0"/>
              <a:t>نوع همکاری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777"/>
            <a:ext cx="888637" cy="888637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888637" y="1630356"/>
            <a:ext cx="3483338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واضح از پوستر با مشخصات ذکر شده در آیین نامه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4693874" y="1630355"/>
            <a:ext cx="3916725" cy="4413257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از لیست شرکت کنندگان با مشخصات ذکر شده در آیین نامه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36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37737" y="2266659"/>
            <a:ext cx="9144000" cy="1566863"/>
          </a:xfrm>
        </p:spPr>
        <p:txBody>
          <a:bodyPr anchor="b">
            <a:noAutofit/>
          </a:bodyPr>
          <a:lstStyle>
            <a:lvl1pPr algn="ctr">
              <a:defRPr sz="4800" baseline="0">
                <a:solidFill>
                  <a:srgbClr val="1F4571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فعالیت های پژوهشی کمیته تحقیقات و فناوری دانشجویی در سال ارزیابی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9009" y="0"/>
            <a:ext cx="2152991" cy="215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32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57524" y="2171699"/>
            <a:ext cx="6296025" cy="861722"/>
          </a:xfrm>
        </p:spPr>
        <p:txBody>
          <a:bodyPr anchor="b">
            <a:noAutofit/>
          </a:bodyPr>
          <a:lstStyle>
            <a:lvl1pPr algn="r">
              <a:defRPr sz="44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طرحهای تحقیقاتی اختتام یافته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1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95975" y="0"/>
            <a:ext cx="6296025" cy="861722"/>
          </a:xfrm>
        </p:spPr>
        <p:txBody>
          <a:bodyPr anchor="b">
            <a:noAutofit/>
          </a:bodyPr>
          <a:lstStyle>
            <a:lvl1pPr algn="r">
              <a:defRPr sz="440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ردیف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847453" y="1273180"/>
            <a:ext cx="10729912" cy="4350773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00B05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قرارداد تصویب طرح تحقیقاتی</a:t>
            </a:r>
          </a:p>
        </p:txBody>
      </p:sp>
    </p:spTree>
    <p:extLst>
      <p:ext uri="{BB962C8B-B14F-4D97-AF65-F5344CB8AC3E}">
        <p14:creationId xmlns:p14="http://schemas.microsoft.com/office/powerpoint/2010/main" val="61960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85875" y="2171699"/>
            <a:ext cx="9901237" cy="861722"/>
          </a:xfrm>
        </p:spPr>
        <p:txBody>
          <a:bodyPr anchor="b">
            <a:noAutofit/>
          </a:bodyPr>
          <a:lstStyle>
            <a:lvl1pPr algn="ctr">
              <a:defRPr sz="440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طرح های فناورانه مصوب دانشجویی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7030A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3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ord 4"/>
          <p:cNvSpPr/>
          <p:nvPr userDrawn="1"/>
        </p:nvSpPr>
        <p:spPr>
          <a:xfrm rot="12310621">
            <a:off x="10858503" y="6161091"/>
            <a:ext cx="1437724" cy="927100"/>
          </a:xfrm>
          <a:prstGeom prst="chord">
            <a:avLst>
              <a:gd name="adj1" fmla="val 18695231"/>
              <a:gd name="adj2" fmla="val 10584223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895975" y="0"/>
            <a:ext cx="6296025" cy="861722"/>
          </a:xfrm>
        </p:spPr>
        <p:txBody>
          <a:bodyPr anchor="b">
            <a:noAutofit/>
          </a:bodyPr>
          <a:lstStyle>
            <a:lvl1pPr algn="r">
              <a:defRPr sz="440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ردیف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duotone>
              <a:prstClr val="black"/>
              <a:srgbClr val="7030A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45138"/>
            <a:ext cx="1176337" cy="1176337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-1" y="2171699"/>
            <a:ext cx="685801" cy="319087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9377180" y="1205131"/>
            <a:ext cx="2704827" cy="3180111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قرارداد تصویب طرح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6088672" y="1158217"/>
            <a:ext cx="3062289" cy="3227025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مصوبه شورای فناوری دانشگاه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6" hasCustomPrompt="1"/>
          </p:nvPr>
        </p:nvSpPr>
        <p:spPr>
          <a:xfrm>
            <a:off x="2877501" y="1158217"/>
            <a:ext cx="3062290" cy="3227025"/>
          </a:xfrm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گواهی ثبت اختراع - در صورت وجود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7" hasCustomPrompt="1"/>
          </p:nvPr>
        </p:nvSpPr>
        <p:spPr>
          <a:xfrm>
            <a:off x="26125" y="1155177"/>
            <a:ext cx="2708571" cy="319087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از محصول مجوز دار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3F3456A-3BE1-DE89-C49A-E7EC36EBD7E4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7672068" y="4488720"/>
            <a:ext cx="4411084" cy="211283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تاییدیه مراجع ذی صلاح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72E0ED5-6712-C837-49B1-AA475558C9A3}"/>
              </a:ext>
            </a:extLst>
          </p:cNvPr>
          <p:cNvSpPr>
            <a:spLocks noGrp="1"/>
          </p:cNvSpPr>
          <p:nvPr>
            <p:ph sz="half" idx="19" hasCustomPrompt="1"/>
          </p:nvPr>
        </p:nvSpPr>
        <p:spPr>
          <a:xfrm>
            <a:off x="3053471" y="4488719"/>
            <a:ext cx="4411084" cy="2112835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 rtl="1">
              <a:buNone/>
              <a:defRPr sz="2000" b="0" baseline="0">
                <a:solidFill>
                  <a:srgbClr val="7030A0"/>
                </a:solidFill>
                <a:cs typeface="B Yekan" panose="00000400000000000000" pitchFamily="2" charset="-78"/>
              </a:defRPr>
            </a:lvl1pPr>
          </a:lstStyle>
          <a:p>
            <a:pPr lvl="0"/>
            <a:r>
              <a:rPr lang="fa-IR" dirty="0"/>
              <a:t>تصویر کارت دانشجویی</a:t>
            </a:r>
          </a:p>
        </p:txBody>
      </p:sp>
    </p:spTree>
    <p:extLst>
      <p:ext uri="{BB962C8B-B14F-4D97-AF65-F5344CB8AC3E}">
        <p14:creationId xmlns:p14="http://schemas.microsoft.com/office/powerpoint/2010/main" val="1846037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00724" y="365125"/>
            <a:ext cx="55530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a-IR" dirty="0"/>
              <a:t>کارگاه های روش تحقیق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a-IR" dirty="0"/>
              <a:t>لیست کارگاه ها به ترتیب 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185988"/>
            <a:ext cx="685800" cy="304323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hord 8"/>
          <p:cNvSpPr/>
          <p:nvPr userDrawn="1"/>
        </p:nvSpPr>
        <p:spPr>
          <a:xfrm rot="6483615">
            <a:off x="11212299" y="5944247"/>
            <a:ext cx="740203" cy="1411574"/>
          </a:xfrm>
          <a:prstGeom prst="chord">
            <a:avLst>
              <a:gd name="adj1" fmla="val 2817070"/>
              <a:gd name="adj2" fmla="val 16200896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fld id="{CE5EEC9B-CD2A-4754-8EC3-CEE906132AAA}" type="datetimeFigureOut">
              <a:rPr lang="en-US" smtClean="0"/>
              <a:pPr/>
              <a:t>5/20/2025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B Yekan" panose="00000400000000000000" pitchFamily="2" charset="-78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cs typeface="B Yekan" panose="00000400000000000000" pitchFamily="2" charset="-78"/>
              </a:defRPr>
            </a:lvl1pPr>
          </a:lstStyle>
          <a:p>
            <a:fld id="{C8295861-AE28-43CC-B360-081B3D286B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9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85" r:id="rId3"/>
    <p:sldLayoutId id="2147483664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6" r:id="rId20"/>
    <p:sldLayoutId id="2147483681" r:id="rId21"/>
    <p:sldLayoutId id="2147483682" r:id="rId22"/>
    <p:sldLayoutId id="2147483683" r:id="rId23"/>
    <p:sldLayoutId id="2147483684" r:id="rId24"/>
    <p:sldLayoutId id="2147483687" r:id="rId25"/>
    <p:sldLayoutId id="2147483688" r:id="rId26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b="1" kern="1200" baseline="0">
          <a:solidFill>
            <a:srgbClr val="00B0F0"/>
          </a:solidFill>
          <a:latin typeface="+mj-lt"/>
          <a:ea typeface="+mj-ea"/>
          <a:cs typeface="B Yekan" panose="00000400000000000000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Yekan" panose="00000400000000000000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92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مقالات منتشرشده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803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94" y="169251"/>
            <a:ext cx="4757436" cy="646331"/>
          </a:xfrm>
          <a:prstGeom prst="rect">
            <a:avLst/>
          </a:prstGeom>
          <a:solidFill>
            <a:srgbClr val="EBF7FF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fa-IR" dirty="0">
                <a:solidFill>
                  <a:schemeClr val="accent5">
                    <a:lumMod val="75000"/>
                  </a:schemeClr>
                </a:solidFill>
                <a:cs typeface="B Traffic" panose="00000400000000000000" pitchFamily="2" charset="-78"/>
              </a:rPr>
              <a:t>نوع همکاری(مشترک با مراکز داخل دانشگاهی، سایر دانشگاه ها یا بین المللی)</a:t>
            </a:r>
            <a:endParaRPr lang="en-US" dirty="0">
              <a:solidFill>
                <a:schemeClr val="accent5">
                  <a:lumMod val="75000"/>
                </a:schemeClr>
              </a:solidFill>
              <a:cs typeface="B Traffic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44619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ارائه سخنرانی و پوستر در همایش‌های علمی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097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5"/>
          </p:nvPr>
        </p:nvSpPr>
        <p:spPr>
          <a:xfrm>
            <a:off x="4027304" y="1138951"/>
            <a:ext cx="3748316" cy="4760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384312" y="1138951"/>
            <a:ext cx="3463463" cy="47603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215568" y="213878"/>
            <a:ext cx="3982179" cy="433965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 wrap="none">
            <a:spAutoFit/>
          </a:bodyPr>
          <a:lstStyle/>
          <a:p>
            <a:pPr lvl="0" algn="r" rtl="1">
              <a:lnSpc>
                <a:spcPct val="90000"/>
              </a:lnSpc>
              <a:spcBef>
                <a:spcPts val="1000"/>
              </a:spcBef>
              <a:defRPr/>
            </a:pPr>
            <a:r>
              <a:rPr lang="fa-IR" sz="2400" dirty="0">
                <a:solidFill>
                  <a:srgbClr val="0070C0"/>
                </a:solidFill>
                <a:cs typeface="B Traffic" panose="00000400000000000000" pitchFamily="2" charset="-78"/>
              </a:rPr>
              <a:t>نوع ارائه بصورت سخنرانی یا پوستر</a:t>
            </a:r>
            <a:endParaRPr lang="en-US" sz="2400" dirty="0">
              <a:solidFill>
                <a:srgbClr val="0070C0"/>
              </a:solidFill>
              <a:cs typeface="B Traffic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85544" y="213878"/>
            <a:ext cx="3805850" cy="461665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fa-IR" sz="2400" dirty="0">
                <a:solidFill>
                  <a:srgbClr val="C00000"/>
                </a:solidFill>
                <a:cs typeface="B Traffic" panose="00000400000000000000" pitchFamily="2" charset="-78"/>
              </a:rPr>
              <a:t>نوع همایش ( ملی، بین المللی و ...)</a:t>
            </a:r>
            <a:endParaRPr lang="en-US" sz="2400" dirty="0">
              <a:solidFill>
                <a:srgbClr val="C00000"/>
              </a:solidFill>
              <a:cs typeface="B Traffic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9438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کسب عنوان پژوهشگر برجسته کشوری </a:t>
            </a:r>
            <a:br>
              <a:rPr lang="fa-IR" dirty="0"/>
            </a:br>
            <a:r>
              <a:rPr lang="fa-IR" dirty="0"/>
              <a:t>بر اساس بند کاف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41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334089" y="138473"/>
            <a:ext cx="4190571" cy="584775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fa-IR" sz="3200" dirty="0">
                <a:solidFill>
                  <a:schemeClr val="accent4">
                    <a:lumMod val="75000"/>
                  </a:schemeClr>
                </a:solidFill>
                <a:cs typeface="B Yekan" panose="00000400000000000000" pitchFamily="2" charset="-78"/>
              </a:rPr>
              <a:t>نام و نام خانوادگی دانشجو </a:t>
            </a:r>
            <a:endParaRPr lang="en-US" sz="3200" dirty="0">
              <a:solidFill>
                <a:schemeClr val="accent4">
                  <a:lumMod val="75000"/>
                </a:schemeClr>
              </a:solidFill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3718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برگزاری کنگره سراسری، مدارس فصلی و بین المللی، بازدیدهای پژوهشی و فناوری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79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برگزاری کنگره سالیانه دانشجویان کل کشور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7377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برگزاری مدارس / کنگره منطقه‌ای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002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E7834-B4EF-9864-1E39-871BC153B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CA635156-C6C0-7F52-EAA3-CD92723E7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862" y="320676"/>
            <a:ext cx="7503115" cy="6937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55727D4-B930-0037-8477-A42C7F633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0600" y="320677"/>
            <a:ext cx="3322069" cy="964784"/>
          </a:xfrm>
        </p:spPr>
        <p:txBody>
          <a:bodyPr/>
          <a:lstStyle/>
          <a:p>
            <a:endParaRPr lang="en-US" sz="2400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BFBA138-A8C8-8252-6BA9-8B17EC8B85CB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E262A41A-E7E1-107B-6703-20041336BB95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98617ED-C656-66A7-F047-C844A73F1B51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09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فعالیت‌های مرتبط با ارتقای مهارت‌های پژوهشی و فناوری دانشجویان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89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7166F-50AE-9920-EE0C-C6785D589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E4856-7395-88A4-02A4-3DF9DD8F1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2835C-AD72-7463-1204-4A41C39EA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17A68F-5B10-D752-7057-D29371E0047F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C8A1544-B1EE-3EC6-E07A-E3871B5FB4B5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516F02-1614-3075-05A7-95F44273DDE2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58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بازدیدهای پژوهشی و فناوری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871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22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آوردگاه‌های </a:t>
            </a:r>
            <a:br>
              <a:rPr lang="fa-IR" dirty="0"/>
            </a:br>
            <a:r>
              <a:rPr lang="fa-IR" dirty="0"/>
              <a:t>نوآوری و فناوری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161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346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8744707-CA7A-5C85-CEC2-CED71BF79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55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81B4158-B33E-3777-A002-D279409A5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1C479-C760-6264-F201-E728CB66F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817813-46EA-97EF-D871-1695ED8E5583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EA1E36-4339-F54E-5D5E-C77C748BF22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7BFAE4-A0B6-B19A-352F-97B92335E268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52D1D4D-594E-7D93-57F0-85C1877C45E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04799" y="5200390"/>
            <a:ext cx="11731073" cy="154496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330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752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>
          <a:xfrm>
            <a:off x="888637" y="1630356"/>
            <a:ext cx="3483338" cy="441325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9415462" y="320677"/>
            <a:ext cx="2324098" cy="693738"/>
          </a:xfrm>
          <a:prstGeom prst="rect">
            <a:avLst/>
          </a:prstGeom>
          <a:solidFill>
            <a:srgbClr val="EBF7FF"/>
          </a:solidFill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0" algn="r" defTabSz="914400" rtl="1" eaLnBrk="1" latinLnBrk="0" hangingPunct="1">
              <a:defRPr sz="1800" kern="1200" baseline="0">
                <a:solidFill>
                  <a:srgbClr val="002060"/>
                </a:solidFill>
                <a:latin typeface="+mn-lt"/>
                <a:ea typeface="+mn-ea"/>
                <a:cs typeface="B Yekan" panose="00000400000000000000" pitchFamily="2" charset="-78"/>
                <a:sym typeface="Wingdings 2" panose="05020102010507070707" pitchFamily="18" charset="2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dirty="0"/>
              <a:t>نوع همکاری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461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فعالیت‌های پژوهشی کمیته تحقیقات و فناوری دانشجویی در سال ارزیابی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117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طرح‌های تحقیقاتی مصوب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77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004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طرح‌های فناورانه مصوب دانشجویی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599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35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117</Words>
  <Application>Microsoft Office PowerPoint</Application>
  <PresentationFormat>Widescreen</PresentationFormat>
  <Paragraphs>17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PowerPoint Presentation</vt:lpstr>
      <vt:lpstr>فعالیت‌های مرتبط با ارتقای مهارت‌های پژوهشی و فناوری دانشجویان</vt:lpstr>
      <vt:lpstr>PowerPoint Presentation</vt:lpstr>
      <vt:lpstr>PowerPoint Presentation</vt:lpstr>
      <vt:lpstr>فعالیت‌های پژوهشی کمیته تحقیقات و فناوری دانشجویی در سال ارزیابی</vt:lpstr>
      <vt:lpstr>طرح‌های تحقیقاتی مصوب</vt:lpstr>
      <vt:lpstr>PowerPoint Presentation</vt:lpstr>
      <vt:lpstr>طرح‌های فناورانه مصوب دانشجویی</vt:lpstr>
      <vt:lpstr>PowerPoint Presentation</vt:lpstr>
      <vt:lpstr>مقالات منتشرشده </vt:lpstr>
      <vt:lpstr>PowerPoint Presentation</vt:lpstr>
      <vt:lpstr>ارائه سخنرانی و پوستر در همایش‌های علمی </vt:lpstr>
      <vt:lpstr>PowerPoint Presentation</vt:lpstr>
      <vt:lpstr>کسب عنوان پژوهشگر برجسته کشوری  بر اساس بند کاف</vt:lpstr>
      <vt:lpstr>PowerPoint Presentation</vt:lpstr>
      <vt:lpstr>برگزاری کنگره سراسری، مدارس فصلی و بین المللی، بازدیدهای پژوهشی و فناوری</vt:lpstr>
      <vt:lpstr>برگزاری کنگره سالیانه دانشجویان کل کشور</vt:lpstr>
      <vt:lpstr>برگزاری مدارس / کنگره منطقه‌ای</vt:lpstr>
      <vt:lpstr>PowerPoint Presentation</vt:lpstr>
      <vt:lpstr>PowerPoint Presentation</vt:lpstr>
      <vt:lpstr>بازدیدهای پژوهشی و فناوری</vt:lpstr>
      <vt:lpstr>PowerPoint Presentation</vt:lpstr>
      <vt:lpstr>آوردگاه‌های  نوآوری و فناوری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DrTaha</dc:creator>
  <cp:lastModifiedBy>User</cp:lastModifiedBy>
  <cp:revision>34</cp:revision>
  <dcterms:created xsi:type="dcterms:W3CDTF">2024-08-30T18:23:37Z</dcterms:created>
  <dcterms:modified xsi:type="dcterms:W3CDTF">2025-05-20T05:06:00Z</dcterms:modified>
</cp:coreProperties>
</file>